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2EF"/>
    <a:srgbClr val="D2D6E4"/>
    <a:srgbClr val="E3E9EC"/>
    <a:srgbClr val="0D3D6E"/>
    <a:srgbClr val="163E6E"/>
    <a:srgbClr val="1E4173"/>
    <a:srgbClr val="EDF1FA"/>
    <a:srgbClr val="8997A1"/>
    <a:srgbClr val="0E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9845" autoAdjust="0"/>
  </p:normalViewPr>
  <p:slideViewPr>
    <p:cSldViewPr snapToGrid="0">
      <p:cViewPr>
        <p:scale>
          <a:sx n="125" d="100"/>
          <a:sy n="125" d="100"/>
        </p:scale>
        <p:origin x="-2268" y="4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42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6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5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4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9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35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24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17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5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A284A-7030-4F42-B45A-37E2D96A37EA}" type="datetimeFigureOut">
              <a:rPr lang="zh-CN" altLang="en-US" smtClean="0"/>
              <a:pPr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B0A4-5D3A-48C4-B5E6-7B7D24106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2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dministrator\AppData\Roaming\Tencent\Users\75584942\TIM\WinTemp\RichOle\XU536)M)$SVRI]S8P5XETNT.png"/>
          <p:cNvPicPr>
            <a:picLocks noChangeAspect="1" noChangeArrowheads="1"/>
          </p:cNvPicPr>
          <p:nvPr/>
        </p:nvPicPr>
        <p:blipFill>
          <a:blip r:embed="rId2"/>
          <a:srcRect l="59815" t="89283" r="12834" b="4743"/>
          <a:stretch>
            <a:fillRect/>
          </a:stretch>
        </p:blipFill>
        <p:spPr bwMode="auto">
          <a:xfrm>
            <a:off x="0" y="5101806"/>
            <a:ext cx="6858000" cy="48041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3825" y="5848350"/>
            <a:ext cx="1962149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 smtClean="0">
                <a:latin typeface="Arial" pitchFamily="34" charset="0"/>
                <a:cs typeface="Arial" pitchFamily="34" charset="0"/>
              </a:rPr>
              <a:t>The advantage of lower price  and better performance are depending on the reasonable and optimizing design to the subassemblies and components. </a:t>
            </a:r>
          </a:p>
          <a:p>
            <a:endParaRPr lang="en-US" sz="8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dirty="0" smtClean="0">
                <a:latin typeface="Arial" pitchFamily="34" charset="0"/>
                <a:cs typeface="Arial" pitchFamily="34" charset="0"/>
              </a:rPr>
              <a:t>K5UFO</a:t>
            </a:r>
            <a:r>
              <a:rPr lang="en-US" sz="850" dirty="0" smtClean="0">
                <a:latin typeface="Arial" pitchFamily="34" charset="0"/>
                <a:cs typeface="Arial" pitchFamily="34" charset="0"/>
              </a:rPr>
              <a:t> combines the extraordinary GNSS signal tracking and processing technology of high-end equipment and the economy of an entry-level equipment.  </a:t>
            </a:r>
          </a:p>
          <a:p>
            <a:endParaRPr lang="en-US" sz="8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dirty="0" smtClean="0">
                <a:latin typeface="Arial" pitchFamily="34" charset="0"/>
                <a:cs typeface="Arial" pitchFamily="34" charset="0"/>
              </a:rPr>
              <a:t>Its superior flexibility and long endurance make it be a high-performance system to meet your diverse work needs on both simple and complex projects.</a:t>
            </a:r>
            <a:endParaRPr lang="zh-CN" altLang="en-US" sz="8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EA3787ED-1AE7-4DFB-824A-40F306855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6"/>
          <a:stretch>
            <a:fillRect/>
          </a:stretch>
        </p:blipFill>
        <p:spPr>
          <a:xfrm flipH="1">
            <a:off x="0" y="1612168"/>
            <a:ext cx="6858000" cy="3494670"/>
          </a:xfrm>
          <a:prstGeom prst="rect">
            <a:avLst/>
          </a:prstGeom>
        </p:spPr>
      </p:pic>
      <p:pic>
        <p:nvPicPr>
          <p:cNvPr id="16386" name="Picture 2" descr="C:\Users\Administrator\Desktop\05 small 拷贝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1304038"/>
            <a:ext cx="1917699" cy="379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380" y="1028700"/>
            <a:ext cx="326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rgbClr val="FF0000"/>
                </a:solidFill>
                <a:latin typeface="Segoe UI Semibold" pitchFamily="34" charset="0"/>
                <a:ea typeface="Segoe UI Symbol" pitchFamily="34" charset="0"/>
              </a:rPr>
              <a:t>K5UFO</a:t>
            </a: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  <a:ea typeface="Segoe UI Symbol" pitchFamily="34" charset="0"/>
              </a:rPr>
              <a:t> </a:t>
            </a: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  <a:ea typeface="Segoe UI Symbol" pitchFamily="34" charset="0"/>
              </a:rPr>
              <a:t>GNSS Receiver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16387" name="Picture 3" descr="C:\Users\Administrator\Desktop\2017-12 Photo for Dealer's web\logo\LOGO 20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88142"/>
            <a:ext cx="990600" cy="305607"/>
          </a:xfrm>
          <a:prstGeom prst="rect">
            <a:avLst/>
          </a:prstGeom>
          <a:noFill/>
        </p:spPr>
      </p:pic>
      <p:pic>
        <p:nvPicPr>
          <p:cNvPr id="16388" name="Picture 4" descr="C:\Users\Administrator\Desktop\飞碟图片\飞碟图片\_MG_9963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861" y="5695950"/>
            <a:ext cx="1296328" cy="7161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3825" y="5381625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K5UFO</a:t>
            </a:r>
            <a:endParaRPr lang="en-US" altLang="zh-CN" sz="1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dist"/>
            <a:r>
              <a:rPr lang="en-US" altLang="zh-CN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GNSS Receiver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350" y="819150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Key Features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" y="8477250"/>
            <a:ext cx="1962149" cy="146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850" dirty="0" smtClean="0">
                <a:latin typeface="Arial" pitchFamily="34" charset="0"/>
                <a:cs typeface="Arial" pitchFamily="34" charset="0"/>
              </a:rPr>
              <a:t> 440 Channels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850" dirty="0" smtClean="0">
                <a:latin typeface="Arial" pitchFamily="34" charset="0"/>
                <a:cs typeface="Arial" pitchFamily="34" charset="0"/>
              </a:rPr>
              <a:t> Enhanced endurance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850" dirty="0" smtClean="0">
                <a:latin typeface="Arial" pitchFamily="34" charset="0"/>
                <a:cs typeface="Arial" pitchFamily="34" charset="0"/>
              </a:rPr>
              <a:t> Long range radio Link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850" dirty="0" smtClean="0">
                <a:latin typeface="Arial" pitchFamily="34" charset="0"/>
                <a:cs typeface="Arial" pitchFamily="34" charset="0"/>
              </a:rPr>
              <a:t> WEB UI, WIFI, OTG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850" dirty="0" smtClean="0">
                <a:latin typeface="Arial" pitchFamily="34" charset="0"/>
                <a:cs typeface="Arial" pitchFamily="34" charset="0"/>
              </a:rPr>
              <a:t> Android Application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850" dirty="0" smtClean="0">
                <a:latin typeface="Arial" pitchFamily="34" charset="0"/>
                <a:cs typeface="Arial" pitchFamily="34" charset="0"/>
              </a:rPr>
              <a:t> Barrier-Free Measurement</a:t>
            </a:r>
            <a:endParaRPr lang="zh-CN" altLang="en-US" sz="8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endParaRPr lang="zh-CN" altLang="en-US" sz="8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0295" y="5422265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63E6E"/>
                </a:solidFill>
              </a:rPr>
              <a:t>440 CHANNELS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0295" y="5647055"/>
            <a:ext cx="18973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Featuring a powerful 440 channels GNSS mainboard, </a:t>
            </a:r>
            <a:r>
              <a:rPr lang="en-US" sz="900" dirty="0" smtClean="0"/>
              <a:t>K5UFO </a:t>
            </a:r>
            <a:r>
              <a:rPr lang="en-US" sz="900" dirty="0" smtClean="0"/>
              <a:t>can track and process all the existed  satellite constellations.</a:t>
            </a:r>
          </a:p>
          <a:p>
            <a:endParaRPr lang="en-US" altLang="zh-CN" sz="900" dirty="0" smtClean="0"/>
          </a:p>
          <a:p>
            <a:r>
              <a:rPr lang="en-US" altLang="zh-CN" sz="900" dirty="0" smtClean="0"/>
              <a:t>The tracking speed, signal reliability, positioning accuracy is greatly improved from old generation technology.</a:t>
            </a:r>
            <a:endParaRPr lang="zh-CN" alt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4105" y="70510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D3D6E"/>
                </a:solidFill>
              </a:rPr>
              <a:t>ENHANCED ENDURANCE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4104" y="7334885"/>
            <a:ext cx="212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To have a longer working time in the field, dual batteries hot-swappable function is onboard with </a:t>
            </a:r>
            <a:r>
              <a:rPr lang="en-US" sz="900" dirty="0" smtClean="0"/>
              <a:t>K5UFO. </a:t>
            </a:r>
            <a:r>
              <a:rPr lang="en-US" sz="900" dirty="0" smtClean="0"/>
              <a:t>The typical battery life is 10 to 14 hours (RTK mode/ static mode).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6760" y="7051040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rgbClr val="0D3D6E"/>
                </a:solidFill>
              </a:rPr>
              <a:t>LONG RANGE RADIO LINK</a:t>
            </a:r>
            <a:endParaRPr lang="zh-CN" altLang="en-US" sz="1000" dirty="0">
              <a:solidFill>
                <a:srgbClr val="0D3D6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4854" y="7334885"/>
            <a:ext cx="211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SDL-400 built-in radio can send signal as far as 7 km in urban area and 8 km in suburb. The maximum coverage area is up to 200 sq.km. It also features anti-interference capability, so </a:t>
            </a:r>
            <a:r>
              <a:rPr lang="en-US" sz="900" dirty="0" smtClean="0"/>
              <a:t>K5UFO </a:t>
            </a:r>
            <a:r>
              <a:rPr lang="en-US" sz="900" dirty="0" smtClean="0"/>
              <a:t>can work close to interference source.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4105" y="8441690"/>
            <a:ext cx="1444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rgbClr val="0D3D6E"/>
                </a:solidFill>
              </a:rPr>
              <a:t>ANDROID APPLICATION</a:t>
            </a:r>
            <a:endParaRPr lang="zh-CN" altLang="en-US" sz="1000" dirty="0">
              <a:solidFill>
                <a:srgbClr val="0D3D6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4104" y="8696960"/>
            <a:ext cx="21221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KOLIDA </a:t>
            </a:r>
            <a:r>
              <a:rPr lang="en-US" sz="900" dirty="0" err="1" smtClean="0"/>
              <a:t>SurvX</a:t>
            </a:r>
            <a:r>
              <a:rPr lang="en-US" sz="900" dirty="0" smtClean="0"/>
              <a:t> field software provides an advanced , efficient, easy-to-use workflow to surveyors. Equipment configuration, coordinate system setting, data management, surveying programs are  more  intuitive and powerful than ordinary software.</a:t>
            </a:r>
            <a:endParaRPr lang="zh-CN" alt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556760" y="8441690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D3D6E"/>
                </a:solidFill>
              </a:rPr>
              <a:t>BARRIER FREE MEASUREMENT</a:t>
            </a:r>
            <a:endParaRPr lang="zh-CN" altLang="en-US" sz="1000" dirty="0">
              <a:solidFill>
                <a:srgbClr val="0D3D6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4854" y="8696960"/>
            <a:ext cx="21126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 difficult environment surveyor may lose connection with base station or VRS network. This unique feature can help user to continue working without interruption. 3 creative work modes to choose: Repeater/ Router/ Mobile Internet Reference Station.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14603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58000" cy="7410450"/>
          </a:xfrm>
          <a:prstGeom prst="rect">
            <a:avLst/>
          </a:prstGeom>
          <a:solidFill>
            <a:srgbClr val="DAE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970" y="101605"/>
            <a:ext cx="200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Specifications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5" y="670377"/>
            <a:ext cx="6610350" cy="6673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3" name="AutoShape 3" descr="C:\Users\Administrator\AppData\Roaming\Tencent\Users\75584942\TIM\WinTemp\RichOle\B)C(JS%4JU]]U5L7{BZD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AutoShape 4" descr="C:\Users\Administrator\AppData\Roaming\Tencent\Users\75584942\TIM\WinTemp\RichOle\B)C(JS%4JU]]U5L7{BZD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5" name="AutoShape 5" descr="C:\Users\Administrator\AppData\Roaming\Tencent\Users\75584942\TIM\WinTemp\RichOle\B)C(JS%4JU]]U5L7{BZD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42875" y="714375"/>
            <a:ext cx="232600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</a:rPr>
              <a:t>GNSS characteristics</a:t>
            </a:r>
          </a:p>
          <a:p>
            <a:r>
              <a:rPr lang="en-US" altLang="zh-CN" sz="900" dirty="0" smtClean="0"/>
              <a:t>■ </a:t>
            </a:r>
            <a:r>
              <a:rPr lang="en-US" altLang="zh-CN" sz="900" b="1" dirty="0" smtClean="0"/>
              <a:t>440 GNSS channels</a:t>
            </a:r>
          </a:p>
          <a:p>
            <a:r>
              <a:rPr lang="es-ES" altLang="zh-CN" sz="900" dirty="0" smtClean="0"/>
              <a:t>    - GPS L1C/A, L1C, L2C, L2E, L5</a:t>
            </a:r>
          </a:p>
          <a:p>
            <a:r>
              <a:rPr lang="en-US" altLang="zh-CN" sz="900" dirty="0" smtClean="0"/>
              <a:t>    - GLONASS L1C/A, L2C/A, L2P, L3</a:t>
            </a:r>
          </a:p>
          <a:p>
            <a:r>
              <a:rPr lang="en-US" altLang="zh-CN" sz="900" dirty="0" smtClean="0"/>
              <a:t>    - </a:t>
            </a:r>
            <a:r>
              <a:rPr lang="en-US" altLang="zh-CN" sz="900" dirty="0" err="1" smtClean="0"/>
              <a:t>BeiDou</a:t>
            </a:r>
            <a:r>
              <a:rPr lang="en-US" altLang="zh-CN" sz="900" dirty="0" smtClean="0"/>
              <a:t> B1, B2, B3</a:t>
            </a:r>
          </a:p>
          <a:p>
            <a:r>
              <a:rPr lang="en-US" altLang="zh-CN" sz="900" dirty="0" smtClean="0"/>
              <a:t>    - Galileo GIOVE-A, GIOVE-B, E1, E5A, E5B</a:t>
            </a:r>
          </a:p>
          <a:p>
            <a:r>
              <a:rPr lang="en-US" altLang="zh-CN" sz="900" dirty="0" smtClean="0"/>
              <a:t>    - SBAS (WAAS, EGNOS, MSAS, GAGAN)</a:t>
            </a:r>
          </a:p>
          <a:p>
            <a:r>
              <a:rPr lang="en-US" altLang="zh-CN" sz="900" dirty="0" smtClean="0"/>
              <a:t>    - QZSS</a:t>
            </a:r>
          </a:p>
          <a:p>
            <a:endParaRPr lang="en-US" altLang="zh-CN" sz="900" dirty="0" smtClean="0"/>
          </a:p>
          <a:p>
            <a:r>
              <a:rPr lang="en-US" altLang="zh-CN" sz="900" dirty="0" smtClean="0"/>
              <a:t>■ </a:t>
            </a:r>
            <a:r>
              <a:rPr lang="en-US" altLang="zh-CN" sz="900" b="1" dirty="0" smtClean="0"/>
              <a:t>Initialization: </a:t>
            </a:r>
            <a:r>
              <a:rPr lang="en-US" altLang="zh-CN" sz="900" dirty="0" smtClean="0"/>
              <a:t>time &lt;10s, reliability &gt;99.99% </a:t>
            </a:r>
          </a:p>
          <a:p>
            <a:r>
              <a:rPr lang="en-US" altLang="zh-CN" sz="900" dirty="0" smtClean="0"/>
              <a:t>■ </a:t>
            </a:r>
            <a:r>
              <a:rPr lang="en-US" altLang="zh-CN" sz="900" b="1" dirty="0" smtClean="0"/>
              <a:t>Supported data formats: </a:t>
            </a:r>
          </a:p>
          <a:p>
            <a:r>
              <a:rPr lang="en-US" altLang="zh-CN" sz="900" dirty="0" smtClean="0"/>
              <a:t>RTCM 2.1, RTCM 2.3, RTCM 3.0, RTCM 3.1, RTCM 3.2</a:t>
            </a:r>
          </a:p>
          <a:p>
            <a:r>
              <a:rPr lang="en-US" altLang="zh-CN" sz="900" dirty="0" smtClean="0"/>
              <a:t>■ </a:t>
            </a:r>
            <a:r>
              <a:rPr lang="en-US" altLang="zh-CN" sz="900" b="1" dirty="0" smtClean="0"/>
              <a:t>Output data formats:</a:t>
            </a:r>
          </a:p>
          <a:p>
            <a:r>
              <a:rPr lang="en-US" altLang="zh-CN" sz="900" dirty="0" smtClean="0"/>
              <a:t>NMEA 0183, PJK plane coordinates, Binary code, Trimble GSOF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>
                <a:solidFill>
                  <a:srgbClr val="FF0000"/>
                </a:solidFill>
              </a:rPr>
              <a:t>Positioning Accuracy </a:t>
            </a:r>
            <a:endParaRPr lang="en-US" altLang="zh-CN" sz="900" b="1" dirty="0" smtClean="0"/>
          </a:p>
          <a:p>
            <a:r>
              <a:rPr lang="en-US" altLang="zh-CN" sz="900" b="1" dirty="0" smtClean="0"/>
              <a:t>Code differential GNSS positioning</a:t>
            </a:r>
          </a:p>
          <a:p>
            <a:r>
              <a:rPr lang="en-US" altLang="zh-CN" sz="900" dirty="0" smtClean="0"/>
              <a:t>■  Horizontal: ±0.25m+1ppm</a:t>
            </a:r>
          </a:p>
          <a:p>
            <a:r>
              <a:rPr lang="en-US" altLang="zh-CN" sz="900" dirty="0" smtClean="0"/>
              <a:t>■  Vertical: ±0.50m+1ppm</a:t>
            </a:r>
          </a:p>
          <a:p>
            <a:r>
              <a:rPr lang="en-US" altLang="zh-CN" sz="900" dirty="0" smtClean="0"/>
              <a:t>■  SBAS positioning accuracy: </a:t>
            </a:r>
          </a:p>
          <a:p>
            <a:r>
              <a:rPr lang="en-US" altLang="zh-CN" sz="900" dirty="0" smtClean="0"/>
              <a:t>     typically&lt;5m 3DRMS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Static</a:t>
            </a:r>
          </a:p>
          <a:p>
            <a:r>
              <a:rPr lang="en-US" altLang="zh-CN" sz="900" dirty="0" smtClean="0"/>
              <a:t>■  Horizontal: ±2.5mm+0.5ppm</a:t>
            </a:r>
          </a:p>
          <a:p>
            <a:r>
              <a:rPr lang="en-US" altLang="zh-CN" sz="900" dirty="0" smtClean="0"/>
              <a:t>■  Vertical: ±5mm+0.5ppm</a:t>
            </a:r>
          </a:p>
          <a:p>
            <a:endParaRPr lang="en-US" altLang="zh-CN" sz="900" b="1" dirty="0" smtClean="0"/>
          </a:p>
          <a:p>
            <a:r>
              <a:rPr lang="en-US" altLang="zh-CN" sz="900" b="1" dirty="0" smtClean="0"/>
              <a:t>Real-time kinematic (RTK)</a:t>
            </a:r>
          </a:p>
          <a:p>
            <a:r>
              <a:rPr lang="en-US" altLang="zh-CN" sz="900" dirty="0" smtClean="0"/>
              <a:t>■  Horizontal: ±8mm+1ppm</a:t>
            </a:r>
          </a:p>
          <a:p>
            <a:r>
              <a:rPr lang="en-US" altLang="zh-CN" sz="900" dirty="0" smtClean="0"/>
              <a:t>■  Vertical: ±15mm+1ppm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Network RTK</a:t>
            </a:r>
          </a:p>
          <a:p>
            <a:r>
              <a:rPr lang="en-US" altLang="zh-CN" sz="900" dirty="0" smtClean="0"/>
              <a:t>■  Horizontal: ±8mm+0.5ppm</a:t>
            </a:r>
          </a:p>
          <a:p>
            <a:r>
              <a:rPr lang="en-US" altLang="zh-CN" sz="900" dirty="0" smtClean="0"/>
              <a:t>■  Vertical: ±15mm+0.5ppm</a:t>
            </a:r>
          </a:p>
          <a:p>
            <a:r>
              <a:rPr lang="en-US" altLang="zh-CN" sz="900" b="1" dirty="0" smtClean="0"/>
              <a:t> </a:t>
            </a:r>
          </a:p>
          <a:p>
            <a:r>
              <a:rPr lang="en-US" altLang="zh-CN" sz="900" b="1" dirty="0" smtClean="0"/>
              <a:t>RTK initialization time</a:t>
            </a:r>
          </a:p>
          <a:p>
            <a:r>
              <a:rPr lang="en-US" altLang="zh-CN" sz="900" dirty="0" smtClean="0"/>
              <a:t>■  2~8s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>
                <a:solidFill>
                  <a:srgbClr val="FF0000"/>
                </a:solidFill>
              </a:rPr>
              <a:t>Physical characteristics</a:t>
            </a:r>
          </a:p>
          <a:p>
            <a:r>
              <a:rPr lang="en-US" altLang="zh-CN" sz="900" b="1" dirty="0" smtClean="0"/>
              <a:t>Size</a:t>
            </a:r>
          </a:p>
          <a:p>
            <a:r>
              <a:rPr lang="en-US" altLang="zh-CN" sz="900" dirty="0" smtClean="0"/>
              <a:t>■ 17.5 x 17.5 x 8.3 cm 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Weight</a:t>
            </a:r>
          </a:p>
          <a:p>
            <a:r>
              <a:rPr lang="en-US" altLang="zh-CN" sz="900" dirty="0" smtClean="0"/>
              <a:t>■ 1.33 kg (2 batteries included)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User interface</a:t>
            </a:r>
          </a:p>
          <a:p>
            <a:r>
              <a:rPr lang="en-US" altLang="zh-CN" sz="900" dirty="0" smtClean="0"/>
              <a:t>■ Five Indicator lights</a:t>
            </a:r>
          </a:p>
          <a:p>
            <a:r>
              <a:rPr lang="en-US" altLang="zh-CN" sz="900" dirty="0" smtClean="0"/>
              <a:t>■ Two buttons</a:t>
            </a:r>
            <a:endParaRPr lang="en-US" altLang="zh-CN" sz="900" b="1" dirty="0" smtClean="0"/>
          </a:p>
          <a:p>
            <a:r>
              <a:rPr lang="en-US" altLang="zh-CN" sz="900" dirty="0" smtClean="0"/>
              <a:t>■ Linux System</a:t>
            </a:r>
            <a:endParaRPr lang="en-US" altLang="zh-CN" sz="900" b="1" dirty="0" smtClean="0"/>
          </a:p>
          <a:p>
            <a:endParaRPr lang="en-US" altLang="zh-CN" sz="900" dirty="0" smtClean="0"/>
          </a:p>
          <a:p>
            <a:endParaRPr lang="en-US" altLang="zh-CN" sz="900" b="1" dirty="0" smtClean="0"/>
          </a:p>
        </p:txBody>
      </p:sp>
      <p:pic>
        <p:nvPicPr>
          <p:cNvPr id="5128" name="Picture 8" descr="C:\Users\Administrator\Desktop\2017-12 Photo for Dealer's web\logo\LOGO 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246" y="9144000"/>
            <a:ext cx="1475486" cy="455198"/>
          </a:xfrm>
          <a:prstGeom prst="rect">
            <a:avLst/>
          </a:prstGeom>
          <a:noFill/>
        </p:spPr>
      </p:pic>
      <p:cxnSp>
        <p:nvCxnSpPr>
          <p:cNvPr id="36" name="直接连接符 35"/>
          <p:cNvCxnSpPr/>
          <p:nvPr/>
        </p:nvCxnSpPr>
        <p:spPr>
          <a:xfrm rot="16200000" flipH="1">
            <a:off x="3865245" y="8778240"/>
            <a:ext cx="182118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93945" y="7829550"/>
            <a:ext cx="188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/>
              <a:t>KOLIDA Instrument</a:t>
            </a:r>
          </a:p>
          <a:p>
            <a:r>
              <a:rPr lang="en-US" altLang="zh-CN" sz="1000" b="1" dirty="0" smtClean="0"/>
              <a:t>Co., Ltd</a:t>
            </a:r>
          </a:p>
          <a:p>
            <a:r>
              <a:rPr lang="en-US" altLang="zh-CN" sz="1000" dirty="0" smtClean="0"/>
              <a:t>7/F, No.39 </a:t>
            </a:r>
            <a:r>
              <a:rPr lang="en-US" altLang="zh-CN" sz="1000" dirty="0" err="1" smtClean="0"/>
              <a:t>SiCheng</a:t>
            </a:r>
            <a:r>
              <a:rPr lang="en-US" altLang="zh-CN" sz="1000" dirty="0" smtClean="0"/>
              <a:t> Road, Guangzhou 510630, China</a:t>
            </a:r>
          </a:p>
          <a:p>
            <a:r>
              <a:rPr lang="en-US" altLang="zh-CN" sz="1000" dirty="0" smtClean="0"/>
              <a:t>+86-20-22139033</a:t>
            </a:r>
          </a:p>
          <a:p>
            <a:r>
              <a:rPr lang="en-US" altLang="zh-CN" sz="1000" dirty="0" smtClean="0"/>
              <a:t>export@kolidainstrument.com</a:t>
            </a:r>
            <a:endParaRPr lang="zh-CN" alt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4769" y="7825740"/>
            <a:ext cx="287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FF0000"/>
                </a:solidFill>
                <a:cs typeface="Arial" pitchFamily="34" charset="0"/>
              </a:rPr>
              <a:t>KOLIDA GEO OFFICE</a:t>
            </a:r>
          </a:p>
          <a:p>
            <a:r>
              <a:rPr lang="en-US" altLang="zh-CN" sz="1000" b="1" dirty="0" smtClean="0">
                <a:cs typeface="Arial" pitchFamily="34" charset="0"/>
              </a:rPr>
              <a:t>Office Suite for Data Processing.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41244" y="7802880"/>
            <a:ext cx="287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FF0000"/>
                </a:solidFill>
                <a:cs typeface="Arial" pitchFamily="34" charset="0"/>
              </a:rPr>
              <a:t>KOLIDA </a:t>
            </a:r>
            <a:r>
              <a:rPr lang="en-US" altLang="zh-CN" sz="1000" b="1" dirty="0" err="1" smtClean="0">
                <a:solidFill>
                  <a:srgbClr val="FF0000"/>
                </a:solidFill>
                <a:cs typeface="Arial" pitchFamily="34" charset="0"/>
              </a:rPr>
              <a:t>SurvX</a:t>
            </a:r>
            <a:endParaRPr lang="en-US" altLang="zh-CN" sz="10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zh-CN" sz="1000" b="1" dirty="0" smtClean="0">
                <a:cs typeface="Arial" pitchFamily="34" charset="0"/>
              </a:rPr>
              <a:t>Field Software for Android Device</a:t>
            </a:r>
          </a:p>
        </p:txBody>
      </p:sp>
      <p:pic>
        <p:nvPicPr>
          <p:cNvPr id="22529" name="Picture 1" descr="C:\Users\Administrator\Desktop\新闻草稿\2018年9月 韩国 二级经销商会\新闻\图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8248649"/>
            <a:ext cx="1615587" cy="1400175"/>
          </a:xfrm>
          <a:prstGeom prst="rect">
            <a:avLst/>
          </a:prstGeom>
          <a:noFill/>
        </p:spPr>
      </p:pic>
      <p:pic>
        <p:nvPicPr>
          <p:cNvPr id="22530" name="Picture 2" descr="C:\Users\Administrator\Desktop\TIM图片201810011613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8248650"/>
            <a:ext cx="2009775" cy="853642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400300" y="714375"/>
            <a:ext cx="226695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/>
              <a:t>I/O interface</a:t>
            </a:r>
          </a:p>
          <a:p>
            <a:r>
              <a:rPr lang="en-US" altLang="zh-CN" sz="900" dirty="0" smtClean="0"/>
              <a:t>■ 5PIN LEMO external power port+RS232</a:t>
            </a:r>
          </a:p>
          <a:p>
            <a:r>
              <a:rPr lang="en-US" altLang="zh-CN" sz="900" dirty="0" smtClean="0"/>
              <a:t>■ 7PIN external USB(OTG)+Ethernet</a:t>
            </a:r>
          </a:p>
          <a:p>
            <a:r>
              <a:rPr lang="en-US" altLang="zh-CN" sz="900" dirty="0" smtClean="0"/>
              <a:t>■ Bluetooth 2.1+EDR standard</a:t>
            </a:r>
          </a:p>
          <a:p>
            <a:r>
              <a:rPr lang="en-US" altLang="zh-CN" sz="900" dirty="0" smtClean="0"/>
              <a:t>■ Bluetooth 4.0 standard, support android, </a:t>
            </a:r>
            <a:r>
              <a:rPr lang="en-US" altLang="zh-CN" sz="900" dirty="0" err="1" smtClean="0"/>
              <a:t>ios</a:t>
            </a:r>
            <a:r>
              <a:rPr lang="en-US" altLang="zh-CN" sz="900" dirty="0" smtClean="0"/>
              <a:t> connection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Memory</a:t>
            </a:r>
          </a:p>
          <a:p>
            <a:r>
              <a:rPr lang="en-US" altLang="zh-CN" sz="900" dirty="0" smtClean="0"/>
              <a:t>■ 8GB SSD internal storage</a:t>
            </a:r>
          </a:p>
          <a:p>
            <a:r>
              <a:rPr lang="en-US" altLang="zh-CN" sz="900" dirty="0" smtClean="0"/>
              <a:t>■ Support external USB storage (up to 32 GB)</a:t>
            </a:r>
          </a:p>
          <a:p>
            <a:r>
              <a:rPr lang="en-US" altLang="zh-CN" sz="900" dirty="0" smtClean="0"/>
              <a:t>■ Automatic cycle storage</a:t>
            </a:r>
          </a:p>
          <a:p>
            <a:r>
              <a:rPr lang="en-US" altLang="zh-CN" sz="900" dirty="0" smtClean="0"/>
              <a:t>■ Changeable record interval</a:t>
            </a:r>
          </a:p>
          <a:p>
            <a:r>
              <a:rPr lang="en-US" altLang="zh-CN" sz="900" dirty="0" smtClean="0"/>
              <a:t>■ Up to 50Hz raw data collection</a:t>
            </a:r>
          </a:p>
          <a:p>
            <a:endParaRPr lang="en-US" altLang="zh-CN" sz="900" b="1" dirty="0" smtClean="0"/>
          </a:p>
          <a:p>
            <a:r>
              <a:rPr lang="en-US" altLang="zh-CN" sz="900" b="1" dirty="0" smtClean="0"/>
              <a:t>Operation</a:t>
            </a:r>
          </a:p>
          <a:p>
            <a:r>
              <a:rPr lang="en-US" altLang="zh-CN" sz="900" dirty="0" smtClean="0"/>
              <a:t>■ RTK rover &amp; base</a:t>
            </a:r>
          </a:p>
          <a:p>
            <a:r>
              <a:rPr lang="en-US" altLang="zh-CN" sz="900" dirty="0" smtClean="0"/>
              <a:t>■ RTK network rover: VRS, FKP, MAC</a:t>
            </a:r>
          </a:p>
          <a:p>
            <a:r>
              <a:rPr lang="en-US" altLang="zh-CN" sz="900" dirty="0" smtClean="0"/>
              <a:t>■ NTRIP, Direct IP</a:t>
            </a:r>
          </a:p>
          <a:p>
            <a:r>
              <a:rPr lang="en-US" altLang="zh-CN" sz="900" dirty="0" smtClean="0"/>
              <a:t>■ Post-processing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Environmental characteristics</a:t>
            </a:r>
          </a:p>
          <a:p>
            <a:r>
              <a:rPr lang="en-US" altLang="zh-CN" sz="900" dirty="0" smtClean="0"/>
              <a:t>■ Operating temperature: -45° to +60°C  </a:t>
            </a:r>
          </a:p>
          <a:p>
            <a:r>
              <a:rPr lang="en-US" altLang="zh-CN" sz="900" dirty="0" smtClean="0"/>
              <a:t>■ Storage temperature: -55° to +85°C </a:t>
            </a:r>
          </a:p>
          <a:p>
            <a:r>
              <a:rPr lang="en-US" altLang="zh-CN" sz="900" dirty="0" smtClean="0"/>
              <a:t>■ Humidity: 100% condensing</a:t>
            </a:r>
          </a:p>
          <a:p>
            <a:r>
              <a:rPr lang="en-US" altLang="zh-CN" sz="900" dirty="0" smtClean="0"/>
              <a:t>■ IP67 waterproof, sealed against sand and dust</a:t>
            </a:r>
          </a:p>
          <a:p>
            <a:r>
              <a:rPr lang="en-US" altLang="zh-CN" sz="900" dirty="0" smtClean="0"/>
              <a:t>■ Drop: 2m pole drop on concrete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Power characteristics</a:t>
            </a:r>
          </a:p>
          <a:p>
            <a:r>
              <a:rPr lang="it-IT" altLang="zh-CN" sz="900" dirty="0" smtClean="0"/>
              <a:t>■ Two Li-Ion batteries, 7.4 V, 3400 mAh</a:t>
            </a:r>
          </a:p>
          <a:p>
            <a:r>
              <a:rPr lang="en-US" altLang="zh-CN" sz="900" dirty="0" smtClean="0"/>
              <a:t>■ Battery life: &gt;14h (static mode)</a:t>
            </a:r>
          </a:p>
          <a:p>
            <a:r>
              <a:rPr lang="en-US" altLang="zh-CN" sz="900" dirty="0" smtClean="0"/>
              <a:t>                          &gt;10h (internal UHF base mode)</a:t>
            </a:r>
          </a:p>
          <a:p>
            <a:r>
              <a:rPr lang="en-US" altLang="zh-CN" sz="900" dirty="0" smtClean="0"/>
              <a:t>                          &gt;12h (rover mode)</a:t>
            </a:r>
          </a:p>
          <a:p>
            <a:r>
              <a:rPr lang="en-US" altLang="zh-CN" sz="900" dirty="0" smtClean="0"/>
              <a:t> ■ External DC power: 9-25 V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UHF Radio characteristics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Built-in radio 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Frequency Range 410-470MHz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Protocol:</a:t>
            </a:r>
            <a:endParaRPr lang="it-IT" altLang="zh-CN" sz="900" dirty="0" smtClean="0"/>
          </a:p>
          <a:p>
            <a:r>
              <a:rPr lang="en-US" altLang="zh-CN" sz="900" dirty="0" smtClean="0"/>
              <a:t>TrimTalk450s, TrimMark3, SOUTH (KOLIDA)</a:t>
            </a:r>
          </a:p>
          <a:p>
            <a:r>
              <a:rPr lang="it-IT" altLang="zh-CN" sz="900" dirty="0" smtClean="0"/>
              <a:t>■</a:t>
            </a:r>
            <a:r>
              <a:rPr lang="en-US" altLang="zh-CN" sz="900" dirty="0" smtClean="0"/>
              <a:t> 1W/2W/3W switchable</a:t>
            </a:r>
          </a:p>
          <a:p>
            <a:r>
              <a:rPr lang="it-IT" altLang="zh-CN" sz="900" dirty="0" smtClean="0"/>
              <a:t>■</a:t>
            </a:r>
            <a:r>
              <a:rPr lang="en-US" altLang="zh-CN" sz="900" dirty="0" smtClean="0"/>
              <a:t> typically working range 7-8km</a:t>
            </a:r>
          </a:p>
          <a:p>
            <a:r>
              <a:rPr lang="it-IT" altLang="zh-CN" sz="900" dirty="0" smtClean="0"/>
              <a:t>■ “</a:t>
            </a:r>
            <a:r>
              <a:rPr lang="en-US" altLang="zh-CN" sz="900" dirty="0" smtClean="0"/>
              <a:t>Barrier-Free” Measurement Technology: Repeater/ Router/ CSD mode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Cellular module characteristics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WCDMA/CDMA2000/TDD-LTE/FDD-LTE 4G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Compatible with 3G GPRS/EDGE</a:t>
            </a:r>
          </a:p>
          <a:p>
            <a:endParaRPr lang="en-US" altLang="zh-CN" sz="900" dirty="0" smtClean="0"/>
          </a:p>
          <a:p>
            <a:endParaRPr lang="en-US" altLang="zh-CN" sz="900" dirty="0" smtClean="0"/>
          </a:p>
          <a:p>
            <a:endParaRPr lang="en-US" altLang="zh-CN" sz="900" b="1" dirty="0" smtClean="0"/>
          </a:p>
          <a:p>
            <a:endParaRPr lang="en-US" altLang="zh-CN" sz="900" dirty="0" smtClean="0"/>
          </a:p>
          <a:p>
            <a:endParaRPr lang="en-US" altLang="zh-CN" sz="900" dirty="0" smtClean="0"/>
          </a:p>
          <a:p>
            <a:endParaRPr lang="en-US" altLang="zh-CN" sz="9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619625" y="714375"/>
            <a:ext cx="2047875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/>
              <a:t>WebUI</a:t>
            </a:r>
            <a:endParaRPr lang="en-US" altLang="zh-CN" sz="900" b="1" dirty="0" smtClean="0"/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Configure and monitor receiver by web server via Wi-Fi or USB cable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NFC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Close range (shorter than 10cm) automatic pair between receiver and controller (need NFC chip in controller)</a:t>
            </a:r>
          </a:p>
          <a:p>
            <a:endParaRPr lang="en-US" altLang="zh-CN" sz="900" dirty="0" smtClean="0"/>
          </a:p>
          <a:p>
            <a:r>
              <a:rPr lang="en-US" altLang="zh-CN" sz="900" b="1" dirty="0" err="1" smtClean="0"/>
              <a:t>Wifi</a:t>
            </a:r>
            <a:endParaRPr lang="en-US" altLang="zh-CN" sz="900" b="1" dirty="0" smtClean="0"/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802.11 b/g standard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Hotspot: allow device to access in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data link: broadcast differential data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/>
              <a:t>Voice Guide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intelligent voice technology provides status indication and operation guide</a:t>
            </a:r>
          </a:p>
          <a:p>
            <a:r>
              <a:rPr lang="it-IT" altLang="zh-CN" sz="900" dirty="0" smtClean="0"/>
              <a:t>■ </a:t>
            </a:r>
            <a:r>
              <a:rPr lang="en-US" altLang="zh-CN" sz="900" dirty="0" smtClean="0"/>
              <a:t>Chinese, English, Korean, Russian, Portuguese, Spanish, Turkish and user define</a:t>
            </a:r>
          </a:p>
          <a:p>
            <a:endParaRPr lang="en-US" altLang="zh-CN" sz="900" dirty="0" smtClean="0"/>
          </a:p>
          <a:p>
            <a:r>
              <a:rPr lang="en-US" altLang="zh-CN" sz="900" b="1" dirty="0" smtClean="0">
                <a:solidFill>
                  <a:srgbClr val="FF0000"/>
                </a:solidFill>
              </a:rPr>
              <a:t>Standard system components</a:t>
            </a:r>
          </a:p>
          <a:p>
            <a:r>
              <a:rPr lang="en-US" altLang="zh-CN" sz="900" dirty="0" smtClean="0"/>
              <a:t>■ </a:t>
            </a:r>
            <a:r>
              <a:rPr lang="en-US" altLang="zh-CN" sz="900" dirty="0" smtClean="0"/>
              <a:t>K5UFO </a:t>
            </a:r>
            <a:r>
              <a:rPr lang="en-US" altLang="zh-CN" sz="900" dirty="0" smtClean="0"/>
              <a:t>Receiver</a:t>
            </a:r>
          </a:p>
          <a:p>
            <a:r>
              <a:rPr lang="en-US" altLang="zh-CN" sz="900" dirty="0" smtClean="0"/>
              <a:t>■ Li-Ion battery</a:t>
            </a:r>
          </a:p>
          <a:p>
            <a:r>
              <a:rPr lang="en-US" altLang="zh-CN" sz="900" dirty="0" smtClean="0"/>
              <a:t>■ Charger and adapter</a:t>
            </a:r>
          </a:p>
          <a:p>
            <a:r>
              <a:rPr lang="en-US" altLang="zh-CN" sz="900" dirty="0" smtClean="0"/>
              <a:t>■ All-direction antenna</a:t>
            </a:r>
          </a:p>
          <a:p>
            <a:r>
              <a:rPr lang="en-US" altLang="zh-CN" sz="900" dirty="0" smtClean="0"/>
              <a:t>■ Tape measure</a:t>
            </a:r>
          </a:p>
          <a:p>
            <a:r>
              <a:rPr lang="en-US" altLang="zh-CN" sz="900" dirty="0" smtClean="0"/>
              <a:t>■ 30 cm pole extension</a:t>
            </a:r>
          </a:p>
          <a:p>
            <a:r>
              <a:rPr lang="en-US" altLang="zh-CN" sz="900" dirty="0" smtClean="0"/>
              <a:t>■ 7-pin to OTG cable</a:t>
            </a:r>
          </a:p>
          <a:p>
            <a:r>
              <a:rPr lang="en-US" altLang="zh-CN" sz="900" dirty="0" smtClean="0"/>
              <a:t>■ Engineering Star (Windows)</a:t>
            </a:r>
          </a:p>
          <a:p>
            <a:r>
              <a:rPr lang="en-US" altLang="zh-CN" sz="900" dirty="0" smtClean="0"/>
              <a:t>■ Engineering Star (Android)</a:t>
            </a:r>
          </a:p>
          <a:p>
            <a:r>
              <a:rPr lang="en-US" altLang="zh-CN" sz="900" dirty="0" smtClean="0"/>
              <a:t>■ 1 year warranty</a:t>
            </a:r>
          </a:p>
          <a:p>
            <a:endParaRPr lang="en-US" altLang="zh-CN" sz="900" b="1" dirty="0" smtClean="0"/>
          </a:p>
          <a:p>
            <a:r>
              <a:rPr lang="en-US" altLang="zh-CN" sz="900" b="1" dirty="0" smtClean="0">
                <a:solidFill>
                  <a:srgbClr val="FF0000"/>
                </a:solidFill>
              </a:rPr>
              <a:t>Optional system components</a:t>
            </a:r>
          </a:p>
          <a:p>
            <a:r>
              <a:rPr lang="en-US" altLang="zh-CN" sz="900" dirty="0" smtClean="0"/>
              <a:t>■ External Radio (410-470 MHz, 5-35W)</a:t>
            </a:r>
          </a:p>
          <a:p>
            <a:r>
              <a:rPr lang="en-US" altLang="zh-CN" sz="900" dirty="0" smtClean="0"/>
              <a:t>■ Battery Case SA-6003</a:t>
            </a:r>
          </a:p>
          <a:p>
            <a:endParaRPr lang="en-US" altLang="zh-CN" sz="900" dirty="0" smtClean="0"/>
          </a:p>
          <a:p>
            <a:r>
              <a:rPr lang="en-US" altLang="zh-CN" sz="900" dirty="0" smtClean="0"/>
              <a:t>■ Data collectors</a:t>
            </a:r>
          </a:p>
          <a:p>
            <a:pPr>
              <a:buFontTx/>
              <a:buChar char="-"/>
            </a:pPr>
            <a:r>
              <a:rPr lang="en-US" altLang="zh-CN" sz="900" dirty="0" smtClean="0"/>
              <a:t> K720 (Windows)</a:t>
            </a:r>
          </a:p>
          <a:p>
            <a:pPr>
              <a:buFontTx/>
              <a:buChar char="-"/>
            </a:pPr>
            <a:r>
              <a:rPr lang="en-US" altLang="zh-CN" sz="900" dirty="0" smtClean="0"/>
              <a:t> H3 plus (Android)</a:t>
            </a:r>
          </a:p>
          <a:p>
            <a:r>
              <a:rPr lang="en-US" altLang="zh-CN" sz="900" dirty="0" smtClean="0"/>
              <a:t>- T17 (Windows)</a:t>
            </a:r>
          </a:p>
          <a:p>
            <a:pPr>
              <a:buFontTx/>
              <a:buChar char="-"/>
            </a:pPr>
            <a:r>
              <a:rPr lang="en-US" altLang="zh-CN" sz="900" dirty="0" smtClean="0"/>
              <a:t> X11 pro (Windows)</a:t>
            </a:r>
          </a:p>
          <a:p>
            <a:pPr>
              <a:buFontTx/>
              <a:buChar char="-"/>
            </a:pPr>
            <a:endParaRPr lang="en-US" altLang="zh-CN" sz="900" dirty="0" smtClean="0"/>
          </a:p>
          <a:p>
            <a:r>
              <a:rPr lang="en-US" altLang="zh-CN" sz="900" dirty="0" smtClean="0"/>
              <a:t>■ Field software</a:t>
            </a:r>
          </a:p>
          <a:p>
            <a:r>
              <a:rPr lang="en-US" altLang="zh-CN" sz="900" dirty="0" smtClean="0"/>
              <a:t>- Field Genius (Windows)</a:t>
            </a:r>
          </a:p>
          <a:p>
            <a:r>
              <a:rPr lang="en-US" altLang="zh-CN" sz="900" dirty="0" smtClean="0"/>
              <a:t>- </a:t>
            </a:r>
            <a:r>
              <a:rPr lang="en-US" altLang="zh-CN" sz="900" dirty="0" err="1" smtClean="0"/>
              <a:t>SurvX</a:t>
            </a:r>
            <a:r>
              <a:rPr lang="en-US" altLang="zh-CN" sz="900" dirty="0" smtClean="0"/>
              <a:t> (Android)</a:t>
            </a:r>
          </a:p>
          <a:p>
            <a:endParaRPr lang="en-US" altLang="zh-CN" sz="900" dirty="0" smtClean="0"/>
          </a:p>
          <a:p>
            <a:r>
              <a:rPr lang="en-US" altLang="zh-CN" sz="900" dirty="0" smtClean="0"/>
              <a:t>■ 1-2 year warranty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924</Words>
  <Application>Microsoft Office PowerPoint</Application>
  <PresentationFormat>A4 纸张(210x297 毫米)</PresentationFormat>
  <Paragraphs>177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transformers</dc:creator>
  <cp:lastModifiedBy>transformers</cp:lastModifiedBy>
  <cp:revision>115</cp:revision>
  <dcterms:created xsi:type="dcterms:W3CDTF">2018-05-25T01:48:54Z</dcterms:created>
  <dcterms:modified xsi:type="dcterms:W3CDTF">2019-05-03T06:10:50Z</dcterms:modified>
</cp:coreProperties>
</file>